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3" r:id="rId3"/>
    <p:sldId id="257" r:id="rId4"/>
    <p:sldId id="258" r:id="rId5"/>
    <p:sldId id="264" r:id="rId6"/>
    <p:sldId id="265" r:id="rId7"/>
    <p:sldId id="266" r:id="rId8"/>
    <p:sldId id="267" r:id="rId9"/>
    <p:sldId id="268" r:id="rId10"/>
    <p:sldId id="273" r:id="rId11"/>
    <p:sldId id="259" r:id="rId12"/>
    <p:sldId id="270" r:id="rId13"/>
    <p:sldId id="271" r:id="rId14"/>
    <p:sldId id="272" r:id="rId15"/>
    <p:sldId id="274" r:id="rId16"/>
    <p:sldId id="275" r:id="rId17"/>
    <p:sldId id="276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660"/>
  </p:normalViewPr>
  <p:slideViewPr>
    <p:cSldViewPr>
      <p:cViewPr>
        <p:scale>
          <a:sx n="66" d="100"/>
          <a:sy n="66" d="100"/>
        </p:scale>
        <p:origin x="-117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5ACC-E81D-4E4C-B9FE-04D27430556A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5786-59E6-40C7-ACE0-E65D5E82E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5ACC-E81D-4E4C-B9FE-04D27430556A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5786-59E6-40C7-ACE0-E65D5E82E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5ACC-E81D-4E4C-B9FE-04D27430556A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5786-59E6-40C7-ACE0-E65D5E82E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5ACC-E81D-4E4C-B9FE-04D27430556A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5786-59E6-40C7-ACE0-E65D5E82E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5ACC-E81D-4E4C-B9FE-04D27430556A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5786-59E6-40C7-ACE0-E65D5E82E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5ACC-E81D-4E4C-B9FE-04D27430556A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5786-59E6-40C7-ACE0-E65D5E82E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5ACC-E81D-4E4C-B9FE-04D27430556A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5786-59E6-40C7-ACE0-E65D5E82E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5ACC-E81D-4E4C-B9FE-04D27430556A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5786-59E6-40C7-ACE0-E65D5E82E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5ACC-E81D-4E4C-B9FE-04D27430556A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5786-59E6-40C7-ACE0-E65D5E82E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5ACC-E81D-4E4C-B9FE-04D27430556A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5786-59E6-40C7-ACE0-E65D5E82E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5ACC-E81D-4E4C-B9FE-04D27430556A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5786-59E6-40C7-ACE0-E65D5E82E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E5ACC-E81D-4E4C-B9FE-04D27430556A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5786-59E6-40C7-ACE0-E65D5E82E0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Multi-Dimensional Data Interpolation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Greg Beckham</a:t>
            </a:r>
          </a:p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O(1) for 2-dimensional, for a single point</a:t>
            </a:r>
          </a:p>
          <a:p>
            <a:r>
              <a:rPr lang="en-US" dirty="0" smtClean="0"/>
              <a:t>O(2</a:t>
            </a:r>
            <a:r>
              <a:rPr lang="en-US" baseline="30000" dirty="0" smtClean="0"/>
              <a:t>D</a:t>
            </a:r>
            <a:r>
              <a:rPr lang="en-US" dirty="0" smtClean="0"/>
              <a:t>) for D-dimensional, for a single point</a:t>
            </a:r>
          </a:p>
          <a:p>
            <a:r>
              <a:rPr lang="en-US" dirty="0" smtClean="0"/>
              <a:t>O((1 + n)</a:t>
            </a:r>
            <a:r>
              <a:rPr lang="en-US" baseline="30000" dirty="0" smtClean="0"/>
              <a:t>D</a:t>
            </a:r>
            <a:r>
              <a:rPr lang="en-US" dirty="0" smtClean="0"/>
              <a:t> ) for D-dimensional, and n points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+mj-lt"/>
              </a:rPr>
              <a:t>Scattered Data</a:t>
            </a:r>
            <a:br>
              <a:rPr lang="en-US" dirty="0" smtClean="0">
                <a:latin typeface="+mj-lt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Arbitrarily scattered data points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Interpolating surfaces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Basis Function 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 is that every point j influences its surrounding points equally</a:t>
            </a:r>
          </a:p>
          <a:p>
            <a:r>
              <a:rPr lang="en-US" dirty="0" smtClean="0"/>
              <a:t>The radial basis function ø(r) describes this influence</a:t>
            </a:r>
          </a:p>
          <a:p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+ O(N) for every interpolation</a:t>
            </a:r>
          </a:p>
          <a:p>
            <a:r>
              <a:rPr lang="en-US" dirty="0" smtClean="0"/>
              <a:t>ø(r) only a function of radial distance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r = |x – x</a:t>
            </a:r>
            <a:r>
              <a:rPr lang="en-US" baseline="-25000" dirty="0" smtClean="0"/>
              <a:t>j</a:t>
            </a:r>
            <a:r>
              <a:rPr lang="en-US" dirty="0" smtClean="0"/>
              <a:t>|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Basis Function 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2362200"/>
          </a:xfrm>
        </p:spPr>
        <p:txBody>
          <a:bodyPr/>
          <a:lstStyle/>
          <a:p>
            <a:r>
              <a:rPr lang="en-US" dirty="0" smtClean="0"/>
              <a:t>Linear approximation of </a:t>
            </a:r>
            <a:r>
              <a:rPr lang="en-US" dirty="0" err="1" smtClean="0"/>
              <a:t>ø’s</a:t>
            </a:r>
            <a:r>
              <a:rPr lang="en-US" dirty="0" smtClean="0"/>
              <a:t> centered on all known points</a:t>
            </a:r>
          </a:p>
          <a:p>
            <a:r>
              <a:rPr lang="en-US" dirty="0" smtClean="0"/>
              <a:t>ω</a:t>
            </a:r>
            <a:r>
              <a:rPr lang="en-US" baseline="-25000" dirty="0" smtClean="0"/>
              <a:t>i</a:t>
            </a:r>
            <a:r>
              <a:rPr lang="en-US" dirty="0" smtClean="0"/>
              <a:t> are a known set of weights</a:t>
            </a:r>
          </a:p>
          <a:p>
            <a:endParaRPr lang="en-US" dirty="0" smtClean="0"/>
          </a:p>
          <a:p>
            <a:endParaRPr lang="en-US" baseline="-25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657600"/>
            <a:ext cx="462280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Radial Basis Function Interpolation</a:t>
            </a:r>
            <a:br>
              <a:rPr lang="en-US" dirty="0" smtClean="0"/>
            </a:br>
            <a:r>
              <a:rPr lang="en-US" dirty="0" smtClean="0"/>
              <a:t>Weight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Weights are calculated by requiring that the interpolation is exact at all known points</a:t>
            </a:r>
          </a:p>
          <a:p>
            <a:r>
              <a:rPr lang="en-US" dirty="0" smtClean="0"/>
              <a:t>Requires solving N equations for N unknowns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05200"/>
            <a:ext cx="372176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876800"/>
            <a:ext cx="32541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733800"/>
            <a:ext cx="2895600" cy="837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514600"/>
            <a:ext cx="3341034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Use Radial Basis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Multi-quadratic</a:t>
            </a:r>
          </a:p>
          <a:p>
            <a:pPr lvl="1"/>
            <a:r>
              <a:rPr lang="en-US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 found through experimentation</a:t>
            </a:r>
          </a:p>
          <a:p>
            <a:r>
              <a:rPr lang="en-US" dirty="0" smtClean="0"/>
              <a:t>Inverse Multi-quadratic</a:t>
            </a:r>
          </a:p>
          <a:p>
            <a:pPr lvl="1"/>
            <a:r>
              <a:rPr lang="en-US" dirty="0" smtClean="0"/>
              <a:t>Interpolation goes to zero away from data</a:t>
            </a:r>
          </a:p>
          <a:p>
            <a:r>
              <a:rPr lang="en-US" dirty="0" smtClean="0"/>
              <a:t>Thin-plate </a:t>
            </a:r>
            <a:r>
              <a:rPr lang="en-US" dirty="0" err="1" smtClean="0"/>
              <a:t>Spline</a:t>
            </a:r>
            <a:endParaRPr lang="en-US" dirty="0" smtClean="0"/>
          </a:p>
          <a:p>
            <a:pPr lvl="1"/>
            <a:r>
              <a:rPr lang="en-US" dirty="0" smtClean="0"/>
              <a:t>Energy </a:t>
            </a:r>
            <a:r>
              <a:rPr lang="en-US" dirty="0" err="1" smtClean="0"/>
              <a:t>minimalization</a:t>
            </a:r>
            <a:r>
              <a:rPr lang="en-US" dirty="0" smtClean="0"/>
              <a:t> warping thin elastic plate</a:t>
            </a:r>
          </a:p>
          <a:p>
            <a:r>
              <a:rPr lang="en-US" dirty="0" smtClean="0"/>
              <a:t>Gaussian</a:t>
            </a:r>
          </a:p>
          <a:p>
            <a:pPr lvl="1"/>
            <a:r>
              <a:rPr lang="en-US" dirty="0" smtClean="0"/>
              <a:t>Accurate, but difficult to optimize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1524000"/>
            <a:ext cx="306160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Estimating function of more than one independent variable y(x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x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Complete set of values on a grid or scattered data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Grid in n-dimensions</a:t>
            </a:r>
          </a:p>
          <a:p>
            <a:r>
              <a:rPr lang="en-US" dirty="0" smtClean="0"/>
              <a:t>Scattered Data</a:t>
            </a:r>
          </a:p>
          <a:p>
            <a:r>
              <a:rPr lang="en-US" dirty="0" smtClean="0"/>
              <a:t>Laplace Interpolation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+mj-lt"/>
              </a:rPr>
              <a:t>Grid in n-dimensions</a:t>
            </a:r>
            <a:br>
              <a:rPr lang="en-US" dirty="0" smtClean="0">
                <a:latin typeface="+mj-lt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Points are complete and evenly spaced on a grid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Bi-cubic interpolation of images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– Dimension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y</a:t>
            </a:r>
            <a:r>
              <a:rPr lang="en-US" baseline="-25000" dirty="0" smtClean="0"/>
              <a:t>ij </a:t>
            </a:r>
            <a:r>
              <a:rPr lang="en-US" dirty="0" smtClean="0"/>
              <a:t>and </a:t>
            </a:r>
            <a:r>
              <a:rPr lang="en-US" dirty="0" err="1" smtClean="0"/>
              <a:t>i</a:t>
            </a:r>
            <a:r>
              <a:rPr lang="en-US" dirty="0" smtClean="0"/>
              <a:t> = 0,…,M-1 and j = 0,...,N-1 and array of x</a:t>
            </a:r>
            <a:r>
              <a:rPr lang="en-US" baseline="-25000" dirty="0" smtClean="0"/>
              <a:t>1</a:t>
            </a:r>
            <a:r>
              <a:rPr lang="en-US" dirty="0" smtClean="0"/>
              <a:t> values x</a:t>
            </a:r>
            <a:r>
              <a:rPr lang="en-US" baseline="-25000" dirty="0" smtClean="0"/>
              <a:t>1i</a:t>
            </a:r>
            <a:r>
              <a:rPr lang="en-US" dirty="0" smtClean="0"/>
              <a:t> and an array of x</a:t>
            </a:r>
            <a:r>
              <a:rPr lang="en-US" baseline="-25000" dirty="0" smtClean="0"/>
              <a:t>2</a:t>
            </a:r>
            <a:r>
              <a:rPr lang="en-US" dirty="0" smtClean="0"/>
              <a:t> values x</a:t>
            </a:r>
            <a:r>
              <a:rPr lang="en-US" baseline="-25000" dirty="0" smtClean="0"/>
              <a:t>2j</a:t>
            </a:r>
            <a:r>
              <a:rPr lang="en-US" dirty="0" smtClean="0"/>
              <a:t>, y</a:t>
            </a:r>
            <a:r>
              <a:rPr lang="en-US" baseline="-25000" dirty="0" smtClean="0"/>
              <a:t>ij</a:t>
            </a:r>
            <a:r>
              <a:rPr lang="en-US" dirty="0" smtClean="0"/>
              <a:t> = y(x</a:t>
            </a:r>
            <a:r>
              <a:rPr lang="en-US" baseline="-25000" dirty="0" smtClean="0"/>
              <a:t>1i</a:t>
            </a:r>
            <a:r>
              <a:rPr lang="en-US" dirty="0" smtClean="0"/>
              <a:t>, x</a:t>
            </a:r>
            <a:r>
              <a:rPr lang="en-US" baseline="-25000" dirty="0" smtClean="0"/>
              <a:t>2j</a:t>
            </a:r>
            <a:r>
              <a:rPr lang="en-US" dirty="0" smtClean="0"/>
              <a:t>)</a:t>
            </a:r>
          </a:p>
          <a:p>
            <a:r>
              <a:rPr lang="en-US" dirty="0" smtClean="0"/>
              <a:t>Estimate value of y at 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Grid square is the four tabulated points surrounding the point to be estimated</a:t>
            </a:r>
          </a:p>
          <a:p>
            <a:r>
              <a:rPr lang="en-US" sz="2400" dirty="0" smtClean="0"/>
              <a:t>Starting in lower right, label 0 – 3 moving counter clockwise</a:t>
            </a: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895600"/>
            <a:ext cx="3125583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91000"/>
            <a:ext cx="2667000" cy="206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895600"/>
            <a:ext cx="406710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Bi-linear 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two-dimensional interpolation method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4374214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86200"/>
            <a:ext cx="799869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Bi-linear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{ 2, 4}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= { 6, 8}</a:t>
            </a:r>
          </a:p>
          <a:p>
            <a:r>
              <a:rPr lang="en-US" dirty="0" smtClean="0"/>
              <a:t>Estimate y = {0.5, 0.75}</a:t>
            </a:r>
          </a:p>
          <a:p>
            <a:r>
              <a:rPr lang="en-US" dirty="0" smtClean="0"/>
              <a:t>t = (0.5 – 0)/(4 – 2) = .25</a:t>
            </a:r>
          </a:p>
          <a:p>
            <a:r>
              <a:rPr lang="en-US" dirty="0" smtClean="0"/>
              <a:t>u= (.75 – 0)/(8 – 6) = .375</a:t>
            </a:r>
          </a:p>
          <a:p>
            <a:r>
              <a:rPr lang="en-US" dirty="0" smtClean="0"/>
              <a:t>y= (1 - .25)(1 - .375)*2 + .25 * (1 - .375) * 6 + .25*.375*8 + (1 - .25)*.375*4 = 3.75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402</Words>
  <Application>Microsoft Office PowerPoint</Application>
  <PresentationFormat>On-screen Show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Multi-Dimensional Data Interpolation</vt:lpstr>
      <vt:lpstr>Problem Statement</vt:lpstr>
      <vt:lpstr>Outline</vt:lpstr>
      <vt:lpstr>Grid in n-dimensions </vt:lpstr>
      <vt:lpstr>Overview</vt:lpstr>
      <vt:lpstr>2 – Dimension Explanation</vt:lpstr>
      <vt:lpstr>Grid Square</vt:lpstr>
      <vt:lpstr>Bi-linear Interpolation</vt:lpstr>
      <vt:lpstr>Bi-linear Example</vt:lpstr>
      <vt:lpstr>Complexity</vt:lpstr>
      <vt:lpstr> Scattered Data </vt:lpstr>
      <vt:lpstr>Overview</vt:lpstr>
      <vt:lpstr>Radial Basis Function Interpolation</vt:lpstr>
      <vt:lpstr>Radial Basis Function Interpolation</vt:lpstr>
      <vt:lpstr>Radial Basis Function Interpolation Weight Calculation</vt:lpstr>
      <vt:lpstr>General Use Radial Basis Functions</vt:lpstr>
      <vt:lpstr>Example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165</cp:revision>
  <dcterms:created xsi:type="dcterms:W3CDTF">2011-01-29T19:27:29Z</dcterms:created>
  <dcterms:modified xsi:type="dcterms:W3CDTF">2011-01-30T23:33:22Z</dcterms:modified>
</cp:coreProperties>
</file>